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264" r:id="rId6"/>
    <p:sldId id="265" r:id="rId7"/>
    <p:sldId id="259" r:id="rId8"/>
    <p:sldId id="258" r:id="rId9"/>
    <p:sldId id="263" r:id="rId10"/>
    <p:sldId id="266" r:id="rId11"/>
    <p:sldId id="267" r:id="rId12"/>
    <p:sldId id="268" r:id="rId13"/>
    <p:sldId id="269" r:id="rId14"/>
    <p:sldId id="270" r:id="rId15"/>
    <p:sldId id="26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61" r:id="rId27"/>
    <p:sldId id="26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926"/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712" autoAdjust="0"/>
  </p:normalViewPr>
  <p:slideViewPr>
    <p:cSldViewPr>
      <p:cViewPr>
        <p:scale>
          <a:sx n="110" d="100"/>
          <a:sy n="110" d="100"/>
        </p:scale>
        <p:origin x="108" y="2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18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F4E404-DC04-4FB6-B808-7FEE4A3E0CBA}" type="doc">
      <dgm:prSet loTypeId="urn:microsoft.com/office/officeart/2005/8/layout/hProcess9" loCatId="process" qsTypeId="urn:microsoft.com/office/officeart/2005/8/quickstyle/simple3" qsCatId="simple" csTypeId="urn:microsoft.com/office/officeart/2005/8/colors/colorful1" csCatId="colorful" phldr="1"/>
      <dgm:spPr/>
    </dgm:pt>
    <dgm:pt modelId="{B03BAD3D-156C-4957-8596-90DA14C2E74E}">
      <dgm:prSet phldrT="[Text]"/>
      <dgm:spPr/>
      <dgm:t>
        <a:bodyPr/>
        <a:lstStyle/>
        <a:p>
          <a:r>
            <a:rPr lang="en-US" dirty="0" smtClean="0"/>
            <a:t>Literature Review</a:t>
          </a:r>
          <a:endParaRPr lang="en-US" dirty="0"/>
        </a:p>
      </dgm:t>
    </dgm:pt>
    <dgm:pt modelId="{FA32AD3C-C74D-4639-94B0-B66B24F5DE93}" type="parTrans" cxnId="{CD59C4D1-7E9A-4537-B136-7ECF2CCC5A0D}">
      <dgm:prSet/>
      <dgm:spPr/>
      <dgm:t>
        <a:bodyPr/>
        <a:lstStyle/>
        <a:p>
          <a:endParaRPr lang="en-US"/>
        </a:p>
      </dgm:t>
    </dgm:pt>
    <dgm:pt modelId="{929D7F83-D21D-4C29-8D0F-72F673EB02EA}" type="sibTrans" cxnId="{CD59C4D1-7E9A-4537-B136-7ECF2CCC5A0D}">
      <dgm:prSet/>
      <dgm:spPr/>
      <dgm:t>
        <a:bodyPr/>
        <a:lstStyle/>
        <a:p>
          <a:endParaRPr lang="en-US"/>
        </a:p>
      </dgm:t>
    </dgm:pt>
    <dgm:pt modelId="{D50659D8-0D57-492F-94A2-4154D75160EB}">
      <dgm:prSet phldrT="[Text]"/>
      <dgm:spPr/>
      <dgm:t>
        <a:bodyPr/>
        <a:lstStyle/>
        <a:p>
          <a:r>
            <a:rPr lang="en-US" dirty="0" smtClean="0"/>
            <a:t>Collection of usable networks (datasets)</a:t>
          </a:r>
          <a:endParaRPr lang="en-US" dirty="0"/>
        </a:p>
      </dgm:t>
    </dgm:pt>
    <dgm:pt modelId="{1B4E216D-0496-497A-9D7E-CA8B2AB0BAC5}" type="parTrans" cxnId="{60CF7383-FF19-4BB5-8DFF-DE39D93C753F}">
      <dgm:prSet/>
      <dgm:spPr/>
      <dgm:t>
        <a:bodyPr/>
        <a:lstStyle/>
        <a:p>
          <a:endParaRPr lang="en-US"/>
        </a:p>
      </dgm:t>
    </dgm:pt>
    <dgm:pt modelId="{0587512D-A789-4663-8AD5-FFCD546F4008}" type="sibTrans" cxnId="{60CF7383-FF19-4BB5-8DFF-DE39D93C753F}">
      <dgm:prSet/>
      <dgm:spPr/>
      <dgm:t>
        <a:bodyPr/>
        <a:lstStyle/>
        <a:p>
          <a:endParaRPr lang="en-US"/>
        </a:p>
      </dgm:t>
    </dgm:pt>
    <dgm:pt modelId="{A30144DA-45FC-4957-A8B1-6A5FBF443FB9}">
      <dgm:prSet phldrT="[Text]"/>
      <dgm:spPr/>
      <dgm:t>
        <a:bodyPr/>
        <a:lstStyle/>
        <a:p>
          <a:r>
            <a:rPr lang="en-US" dirty="0" smtClean="0"/>
            <a:t>Application of learning algorithms to all datasets</a:t>
          </a:r>
          <a:endParaRPr lang="en-US" dirty="0"/>
        </a:p>
      </dgm:t>
    </dgm:pt>
    <dgm:pt modelId="{8EB3A67D-762E-47C8-B1FB-813DDD71AA29}" type="parTrans" cxnId="{11482F0E-EFC5-48C1-980F-51046B04F124}">
      <dgm:prSet/>
      <dgm:spPr/>
      <dgm:t>
        <a:bodyPr/>
        <a:lstStyle/>
        <a:p>
          <a:endParaRPr lang="en-US"/>
        </a:p>
      </dgm:t>
    </dgm:pt>
    <dgm:pt modelId="{B08BFA41-E7D6-4211-8BAF-460A63BB017E}" type="sibTrans" cxnId="{11482F0E-EFC5-48C1-980F-51046B04F124}">
      <dgm:prSet/>
      <dgm:spPr/>
      <dgm:t>
        <a:bodyPr/>
        <a:lstStyle/>
        <a:p>
          <a:endParaRPr lang="en-US"/>
        </a:p>
      </dgm:t>
    </dgm:pt>
    <dgm:pt modelId="{85BDBCCD-1A27-407B-ADD3-8DD0F555E5F9}">
      <dgm:prSet phldrT="[Text]"/>
      <dgm:spPr/>
      <dgm:t>
        <a:bodyPr/>
        <a:lstStyle/>
        <a:p>
          <a:r>
            <a:rPr lang="en-US" dirty="0" smtClean="0"/>
            <a:t>Selection of appropriate Unsupervised learning algorithms</a:t>
          </a:r>
          <a:endParaRPr lang="en-US" dirty="0"/>
        </a:p>
      </dgm:t>
    </dgm:pt>
    <dgm:pt modelId="{9626E614-1D9C-404E-A6A0-9B8911C0B5CA}" type="parTrans" cxnId="{BD0EB778-FD10-43FA-8584-67DF97689AF0}">
      <dgm:prSet/>
      <dgm:spPr/>
      <dgm:t>
        <a:bodyPr/>
        <a:lstStyle/>
        <a:p>
          <a:endParaRPr lang="en-US"/>
        </a:p>
      </dgm:t>
    </dgm:pt>
    <dgm:pt modelId="{8409AF07-3182-4E83-A58E-8FEB319568F4}" type="sibTrans" cxnId="{BD0EB778-FD10-43FA-8584-67DF97689AF0}">
      <dgm:prSet/>
      <dgm:spPr/>
      <dgm:t>
        <a:bodyPr/>
        <a:lstStyle/>
        <a:p>
          <a:endParaRPr lang="en-US"/>
        </a:p>
      </dgm:t>
    </dgm:pt>
    <dgm:pt modelId="{C1982E19-FD26-45FC-A649-3E846CDA1C07}">
      <dgm:prSet phldrT="[Text]"/>
      <dgm:spPr/>
      <dgm:t>
        <a:bodyPr/>
        <a:lstStyle/>
        <a:p>
          <a:r>
            <a:rPr lang="en-US" dirty="0" smtClean="0"/>
            <a:t>Results Analysis</a:t>
          </a:r>
          <a:endParaRPr lang="en-US" dirty="0"/>
        </a:p>
      </dgm:t>
    </dgm:pt>
    <dgm:pt modelId="{A7D47C11-0B69-4B3E-8CEB-D30F02FD3D13}" type="parTrans" cxnId="{325EDC2B-F92A-478B-881F-01F739FF77EE}">
      <dgm:prSet/>
      <dgm:spPr/>
      <dgm:t>
        <a:bodyPr/>
        <a:lstStyle/>
        <a:p>
          <a:endParaRPr lang="en-US"/>
        </a:p>
      </dgm:t>
    </dgm:pt>
    <dgm:pt modelId="{D58FC65E-AE56-42AB-9A7E-75F3709FBE0D}" type="sibTrans" cxnId="{325EDC2B-F92A-478B-881F-01F739FF77EE}">
      <dgm:prSet/>
      <dgm:spPr/>
      <dgm:t>
        <a:bodyPr/>
        <a:lstStyle/>
        <a:p>
          <a:endParaRPr lang="en-US"/>
        </a:p>
      </dgm:t>
    </dgm:pt>
    <dgm:pt modelId="{B10782E3-5A7B-4EC4-AB2A-E6F9A641E573}">
      <dgm:prSet phldrT="[Text]"/>
      <dgm:spPr/>
      <dgm:t>
        <a:bodyPr/>
        <a:lstStyle/>
        <a:p>
          <a:r>
            <a:rPr lang="en-US" dirty="0" smtClean="0"/>
            <a:t>Selection of appropriate and calculable Centralities</a:t>
          </a:r>
          <a:endParaRPr lang="en-US" dirty="0"/>
        </a:p>
      </dgm:t>
    </dgm:pt>
    <dgm:pt modelId="{05803D74-E9DF-4687-9565-395AF60A69C7}" type="parTrans" cxnId="{A8342146-4FA7-4E4F-AF8B-2309ED39C756}">
      <dgm:prSet/>
      <dgm:spPr/>
      <dgm:t>
        <a:bodyPr/>
        <a:lstStyle/>
        <a:p>
          <a:endParaRPr lang="en-US"/>
        </a:p>
      </dgm:t>
    </dgm:pt>
    <dgm:pt modelId="{2E3BC48A-C145-4FC8-B70C-1166B620133C}" type="sibTrans" cxnId="{A8342146-4FA7-4E4F-AF8B-2309ED39C756}">
      <dgm:prSet/>
      <dgm:spPr/>
      <dgm:t>
        <a:bodyPr/>
        <a:lstStyle/>
        <a:p>
          <a:endParaRPr lang="en-US"/>
        </a:p>
      </dgm:t>
    </dgm:pt>
    <dgm:pt modelId="{02A5A3AE-0891-47BE-9724-C813DDAADD06}">
      <dgm:prSet phldrT="[Text]"/>
      <dgm:spPr/>
      <dgm:t>
        <a:bodyPr/>
        <a:lstStyle/>
        <a:p>
          <a:r>
            <a:rPr lang="en-US" dirty="0" smtClean="0"/>
            <a:t>Ablation Study</a:t>
          </a:r>
          <a:endParaRPr lang="en-US" dirty="0"/>
        </a:p>
      </dgm:t>
    </dgm:pt>
    <dgm:pt modelId="{49C2560A-6995-4DF4-B6F3-251A2A9B7AC2}" type="parTrans" cxnId="{3200738B-69BB-4D80-9333-E6BD4021BDA0}">
      <dgm:prSet/>
      <dgm:spPr/>
      <dgm:t>
        <a:bodyPr/>
        <a:lstStyle/>
        <a:p>
          <a:endParaRPr lang="en-US"/>
        </a:p>
      </dgm:t>
    </dgm:pt>
    <dgm:pt modelId="{8082D25C-7C07-4BEF-A283-3A43237C63A2}" type="sibTrans" cxnId="{3200738B-69BB-4D80-9333-E6BD4021BDA0}">
      <dgm:prSet/>
      <dgm:spPr/>
      <dgm:t>
        <a:bodyPr/>
        <a:lstStyle/>
        <a:p>
          <a:endParaRPr lang="en-US"/>
        </a:p>
      </dgm:t>
    </dgm:pt>
    <dgm:pt modelId="{2B051BD9-D51C-489C-8D02-D0F3B3D36D22}" type="pres">
      <dgm:prSet presAssocID="{FAF4E404-DC04-4FB6-B808-7FEE4A3E0CBA}" presName="CompostProcess" presStyleCnt="0">
        <dgm:presLayoutVars>
          <dgm:dir/>
          <dgm:resizeHandles val="exact"/>
        </dgm:presLayoutVars>
      </dgm:prSet>
      <dgm:spPr/>
    </dgm:pt>
    <dgm:pt modelId="{801E7493-788D-4970-A4F6-DC9DD852D682}" type="pres">
      <dgm:prSet presAssocID="{FAF4E404-DC04-4FB6-B808-7FEE4A3E0CBA}" presName="arrow" presStyleLbl="bgShp" presStyleIdx="0" presStyleCnt="1"/>
      <dgm:spPr/>
    </dgm:pt>
    <dgm:pt modelId="{4E0F53BD-5862-448D-9222-3E40A970F683}" type="pres">
      <dgm:prSet presAssocID="{FAF4E404-DC04-4FB6-B808-7FEE4A3E0CBA}" presName="linearProcess" presStyleCnt="0"/>
      <dgm:spPr/>
    </dgm:pt>
    <dgm:pt modelId="{745ED5E6-79D2-4175-B029-635231D795C5}" type="pres">
      <dgm:prSet presAssocID="{B03BAD3D-156C-4957-8596-90DA14C2E74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09C0FB-D9C8-40FD-83F8-124329D3AE77}" type="pres">
      <dgm:prSet presAssocID="{929D7F83-D21D-4C29-8D0F-72F673EB02EA}" presName="sibTrans" presStyleCnt="0"/>
      <dgm:spPr/>
    </dgm:pt>
    <dgm:pt modelId="{3E5C41A4-031D-4B03-A6E3-17ACA23C6D76}" type="pres">
      <dgm:prSet presAssocID="{D50659D8-0D57-492F-94A2-4154D75160EB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35D61-AFA6-4B29-AC92-1716E61B4325}" type="pres">
      <dgm:prSet presAssocID="{0587512D-A789-4663-8AD5-FFCD546F4008}" presName="sibTrans" presStyleCnt="0"/>
      <dgm:spPr/>
    </dgm:pt>
    <dgm:pt modelId="{A3A97715-8692-4E89-B7A0-087B7414F2A3}" type="pres">
      <dgm:prSet presAssocID="{B10782E3-5A7B-4EC4-AB2A-E6F9A641E573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02D70-1587-4A9E-8739-832F70860864}" type="pres">
      <dgm:prSet presAssocID="{2E3BC48A-C145-4FC8-B70C-1166B620133C}" presName="sibTrans" presStyleCnt="0"/>
      <dgm:spPr/>
    </dgm:pt>
    <dgm:pt modelId="{4A8DEF34-C239-4F13-88AD-89CA2F763F8D}" type="pres">
      <dgm:prSet presAssocID="{02A5A3AE-0891-47BE-9724-C813DDAADD06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512FC-C758-426A-A31F-36DF3E99AA46}" type="pres">
      <dgm:prSet presAssocID="{8082D25C-7C07-4BEF-A283-3A43237C63A2}" presName="sibTrans" presStyleCnt="0"/>
      <dgm:spPr/>
    </dgm:pt>
    <dgm:pt modelId="{CDA6B2A4-9058-4B6A-9EFA-919F222AE639}" type="pres">
      <dgm:prSet presAssocID="{85BDBCCD-1A27-407B-ADD3-8DD0F555E5F9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66C26-CF1B-48A1-AD0D-EFF6A71C6387}" type="pres">
      <dgm:prSet presAssocID="{8409AF07-3182-4E83-A58E-8FEB319568F4}" presName="sibTrans" presStyleCnt="0"/>
      <dgm:spPr/>
    </dgm:pt>
    <dgm:pt modelId="{D5745B5A-A99C-4532-BD68-3C9232E33AA7}" type="pres">
      <dgm:prSet presAssocID="{A30144DA-45FC-4957-A8B1-6A5FBF443FB9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1C440-F2FA-477A-9D70-188B272905D5}" type="pres">
      <dgm:prSet presAssocID="{B08BFA41-E7D6-4211-8BAF-460A63BB017E}" presName="sibTrans" presStyleCnt="0"/>
      <dgm:spPr/>
    </dgm:pt>
    <dgm:pt modelId="{041610B8-861A-4E24-8F59-873138680175}" type="pres">
      <dgm:prSet presAssocID="{C1982E19-FD26-45FC-A649-3E846CDA1C07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5EDC2B-F92A-478B-881F-01F739FF77EE}" srcId="{FAF4E404-DC04-4FB6-B808-7FEE4A3E0CBA}" destId="{C1982E19-FD26-45FC-A649-3E846CDA1C07}" srcOrd="6" destOrd="0" parTransId="{A7D47C11-0B69-4B3E-8CEB-D30F02FD3D13}" sibTransId="{D58FC65E-AE56-42AB-9A7E-75F3709FBE0D}"/>
    <dgm:cxn modelId="{CD59C4D1-7E9A-4537-B136-7ECF2CCC5A0D}" srcId="{FAF4E404-DC04-4FB6-B808-7FEE4A3E0CBA}" destId="{B03BAD3D-156C-4957-8596-90DA14C2E74E}" srcOrd="0" destOrd="0" parTransId="{FA32AD3C-C74D-4639-94B0-B66B24F5DE93}" sibTransId="{929D7F83-D21D-4C29-8D0F-72F673EB02EA}"/>
    <dgm:cxn modelId="{3225D09F-B76C-4978-AEB2-4F1198FD9DCC}" type="presOf" srcId="{02A5A3AE-0891-47BE-9724-C813DDAADD06}" destId="{4A8DEF34-C239-4F13-88AD-89CA2F763F8D}" srcOrd="0" destOrd="0" presId="urn:microsoft.com/office/officeart/2005/8/layout/hProcess9"/>
    <dgm:cxn modelId="{60CF7383-FF19-4BB5-8DFF-DE39D93C753F}" srcId="{FAF4E404-DC04-4FB6-B808-7FEE4A3E0CBA}" destId="{D50659D8-0D57-492F-94A2-4154D75160EB}" srcOrd="1" destOrd="0" parTransId="{1B4E216D-0496-497A-9D7E-CA8B2AB0BAC5}" sibTransId="{0587512D-A789-4663-8AD5-FFCD546F4008}"/>
    <dgm:cxn modelId="{BD0EB778-FD10-43FA-8584-67DF97689AF0}" srcId="{FAF4E404-DC04-4FB6-B808-7FEE4A3E0CBA}" destId="{85BDBCCD-1A27-407B-ADD3-8DD0F555E5F9}" srcOrd="4" destOrd="0" parTransId="{9626E614-1D9C-404E-A6A0-9B8911C0B5CA}" sibTransId="{8409AF07-3182-4E83-A58E-8FEB319568F4}"/>
    <dgm:cxn modelId="{680B0AB2-D7A3-4BC0-9E4E-2CA438AD8E65}" type="presOf" srcId="{85BDBCCD-1A27-407B-ADD3-8DD0F555E5F9}" destId="{CDA6B2A4-9058-4B6A-9EFA-919F222AE639}" srcOrd="0" destOrd="0" presId="urn:microsoft.com/office/officeart/2005/8/layout/hProcess9"/>
    <dgm:cxn modelId="{13178A60-50BD-49F3-BCE6-964C7EA5B435}" type="presOf" srcId="{D50659D8-0D57-492F-94A2-4154D75160EB}" destId="{3E5C41A4-031D-4B03-A6E3-17ACA23C6D76}" srcOrd="0" destOrd="0" presId="urn:microsoft.com/office/officeart/2005/8/layout/hProcess9"/>
    <dgm:cxn modelId="{8ABFBA68-C9FD-4C56-A0E6-85D8FD80BB72}" type="presOf" srcId="{B03BAD3D-156C-4957-8596-90DA14C2E74E}" destId="{745ED5E6-79D2-4175-B029-635231D795C5}" srcOrd="0" destOrd="0" presId="urn:microsoft.com/office/officeart/2005/8/layout/hProcess9"/>
    <dgm:cxn modelId="{3200738B-69BB-4D80-9333-E6BD4021BDA0}" srcId="{FAF4E404-DC04-4FB6-B808-7FEE4A3E0CBA}" destId="{02A5A3AE-0891-47BE-9724-C813DDAADD06}" srcOrd="3" destOrd="0" parTransId="{49C2560A-6995-4DF4-B6F3-251A2A9B7AC2}" sibTransId="{8082D25C-7C07-4BEF-A283-3A43237C63A2}"/>
    <dgm:cxn modelId="{FF70D570-0F1B-4909-AC4B-75FF94B8E760}" type="presOf" srcId="{B10782E3-5A7B-4EC4-AB2A-E6F9A641E573}" destId="{A3A97715-8692-4E89-B7A0-087B7414F2A3}" srcOrd="0" destOrd="0" presId="urn:microsoft.com/office/officeart/2005/8/layout/hProcess9"/>
    <dgm:cxn modelId="{11482F0E-EFC5-48C1-980F-51046B04F124}" srcId="{FAF4E404-DC04-4FB6-B808-7FEE4A3E0CBA}" destId="{A30144DA-45FC-4957-A8B1-6A5FBF443FB9}" srcOrd="5" destOrd="0" parTransId="{8EB3A67D-762E-47C8-B1FB-813DDD71AA29}" sibTransId="{B08BFA41-E7D6-4211-8BAF-460A63BB017E}"/>
    <dgm:cxn modelId="{6143DD2D-3DE3-4599-B86B-435A8AC8EA85}" type="presOf" srcId="{FAF4E404-DC04-4FB6-B808-7FEE4A3E0CBA}" destId="{2B051BD9-D51C-489C-8D02-D0F3B3D36D22}" srcOrd="0" destOrd="0" presId="urn:microsoft.com/office/officeart/2005/8/layout/hProcess9"/>
    <dgm:cxn modelId="{FA436449-D996-4D82-AA00-A9526990859A}" type="presOf" srcId="{A30144DA-45FC-4957-A8B1-6A5FBF443FB9}" destId="{D5745B5A-A99C-4532-BD68-3C9232E33AA7}" srcOrd="0" destOrd="0" presId="urn:microsoft.com/office/officeart/2005/8/layout/hProcess9"/>
    <dgm:cxn modelId="{A8342146-4FA7-4E4F-AF8B-2309ED39C756}" srcId="{FAF4E404-DC04-4FB6-B808-7FEE4A3E0CBA}" destId="{B10782E3-5A7B-4EC4-AB2A-E6F9A641E573}" srcOrd="2" destOrd="0" parTransId="{05803D74-E9DF-4687-9565-395AF60A69C7}" sibTransId="{2E3BC48A-C145-4FC8-B70C-1166B620133C}"/>
    <dgm:cxn modelId="{D9BC923C-6C3B-46E2-89B0-225D2800AEAD}" type="presOf" srcId="{C1982E19-FD26-45FC-A649-3E846CDA1C07}" destId="{041610B8-861A-4E24-8F59-873138680175}" srcOrd="0" destOrd="0" presId="urn:microsoft.com/office/officeart/2005/8/layout/hProcess9"/>
    <dgm:cxn modelId="{CC27911B-34DD-4D5B-9B21-1DCB2D8BDDBD}" type="presParOf" srcId="{2B051BD9-D51C-489C-8D02-D0F3B3D36D22}" destId="{801E7493-788D-4970-A4F6-DC9DD852D682}" srcOrd="0" destOrd="0" presId="urn:microsoft.com/office/officeart/2005/8/layout/hProcess9"/>
    <dgm:cxn modelId="{18C90BB2-1392-4368-AC84-4A91646A7A7D}" type="presParOf" srcId="{2B051BD9-D51C-489C-8D02-D0F3B3D36D22}" destId="{4E0F53BD-5862-448D-9222-3E40A970F683}" srcOrd="1" destOrd="0" presId="urn:microsoft.com/office/officeart/2005/8/layout/hProcess9"/>
    <dgm:cxn modelId="{597D9036-8A6A-466E-8983-90D233F8C35D}" type="presParOf" srcId="{4E0F53BD-5862-448D-9222-3E40A970F683}" destId="{745ED5E6-79D2-4175-B029-635231D795C5}" srcOrd="0" destOrd="0" presId="urn:microsoft.com/office/officeart/2005/8/layout/hProcess9"/>
    <dgm:cxn modelId="{6BBE1A44-B4BB-43F3-9867-F4B9EEC7D459}" type="presParOf" srcId="{4E0F53BD-5862-448D-9222-3E40A970F683}" destId="{EB09C0FB-D9C8-40FD-83F8-124329D3AE77}" srcOrd="1" destOrd="0" presId="urn:microsoft.com/office/officeart/2005/8/layout/hProcess9"/>
    <dgm:cxn modelId="{1A4E7FA5-8C55-478C-B661-435DA3AEDDA5}" type="presParOf" srcId="{4E0F53BD-5862-448D-9222-3E40A970F683}" destId="{3E5C41A4-031D-4B03-A6E3-17ACA23C6D76}" srcOrd="2" destOrd="0" presId="urn:microsoft.com/office/officeart/2005/8/layout/hProcess9"/>
    <dgm:cxn modelId="{68B87C0F-2F3F-435C-9FCC-53136B5A74DB}" type="presParOf" srcId="{4E0F53BD-5862-448D-9222-3E40A970F683}" destId="{79D35D61-AFA6-4B29-AC92-1716E61B4325}" srcOrd="3" destOrd="0" presId="urn:microsoft.com/office/officeart/2005/8/layout/hProcess9"/>
    <dgm:cxn modelId="{95897E89-3687-4294-9A51-F491A717A4F6}" type="presParOf" srcId="{4E0F53BD-5862-448D-9222-3E40A970F683}" destId="{A3A97715-8692-4E89-B7A0-087B7414F2A3}" srcOrd="4" destOrd="0" presId="urn:microsoft.com/office/officeart/2005/8/layout/hProcess9"/>
    <dgm:cxn modelId="{9042894C-BF43-4172-AA56-7EE3043B1596}" type="presParOf" srcId="{4E0F53BD-5862-448D-9222-3E40A970F683}" destId="{8B602D70-1587-4A9E-8739-832F70860864}" srcOrd="5" destOrd="0" presId="urn:microsoft.com/office/officeart/2005/8/layout/hProcess9"/>
    <dgm:cxn modelId="{8C0C6784-25FD-499A-BBA6-8FAD2B20202E}" type="presParOf" srcId="{4E0F53BD-5862-448D-9222-3E40A970F683}" destId="{4A8DEF34-C239-4F13-88AD-89CA2F763F8D}" srcOrd="6" destOrd="0" presId="urn:microsoft.com/office/officeart/2005/8/layout/hProcess9"/>
    <dgm:cxn modelId="{B121D085-1A16-42B3-91B9-0EDA7E805C85}" type="presParOf" srcId="{4E0F53BD-5862-448D-9222-3E40A970F683}" destId="{B48512FC-C758-426A-A31F-36DF3E99AA46}" srcOrd="7" destOrd="0" presId="urn:microsoft.com/office/officeart/2005/8/layout/hProcess9"/>
    <dgm:cxn modelId="{30D3940C-25E5-451B-B1BC-86621E846775}" type="presParOf" srcId="{4E0F53BD-5862-448D-9222-3E40A970F683}" destId="{CDA6B2A4-9058-4B6A-9EFA-919F222AE639}" srcOrd="8" destOrd="0" presId="urn:microsoft.com/office/officeart/2005/8/layout/hProcess9"/>
    <dgm:cxn modelId="{10EECE74-2F48-490E-8734-38FDDAC0B1FE}" type="presParOf" srcId="{4E0F53BD-5862-448D-9222-3E40A970F683}" destId="{44266C26-CF1B-48A1-AD0D-EFF6A71C6387}" srcOrd="9" destOrd="0" presId="urn:microsoft.com/office/officeart/2005/8/layout/hProcess9"/>
    <dgm:cxn modelId="{B771BA10-F7D3-4085-8819-35CCA5434D18}" type="presParOf" srcId="{4E0F53BD-5862-448D-9222-3E40A970F683}" destId="{D5745B5A-A99C-4532-BD68-3C9232E33AA7}" srcOrd="10" destOrd="0" presId="urn:microsoft.com/office/officeart/2005/8/layout/hProcess9"/>
    <dgm:cxn modelId="{B18920E9-2A6D-4238-8CA0-9E082B769A51}" type="presParOf" srcId="{4E0F53BD-5862-448D-9222-3E40A970F683}" destId="{A421C440-F2FA-477A-9D70-188B272905D5}" srcOrd="11" destOrd="0" presId="urn:microsoft.com/office/officeart/2005/8/layout/hProcess9"/>
    <dgm:cxn modelId="{356C5F40-9625-4E47-97BE-AB90E5BE9977}" type="presParOf" srcId="{4E0F53BD-5862-448D-9222-3E40A970F683}" destId="{041610B8-861A-4E24-8F59-873138680175}" srcOrd="12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E7493-788D-4970-A4F6-DC9DD852D682}">
      <dsp:nvSpPr>
        <dsp:cNvPr id="0" name=""/>
        <dsp:cNvSpPr/>
      </dsp:nvSpPr>
      <dsp:spPr>
        <a:xfrm>
          <a:off x="864000" y="0"/>
          <a:ext cx="9792000" cy="431482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5ED5E6-79D2-4175-B029-635231D795C5}">
      <dsp:nvSpPr>
        <dsp:cNvPr id="0" name=""/>
        <dsp:cNvSpPr/>
      </dsp:nvSpPr>
      <dsp:spPr>
        <a:xfrm>
          <a:off x="984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Literature Review</a:t>
          </a:r>
          <a:endParaRPr lang="en-US" sz="1800" kern="1200" dirty="0"/>
        </a:p>
      </dsp:txBody>
      <dsp:txXfrm>
        <a:off x="78006" y="1371469"/>
        <a:ext cx="1423768" cy="1571886"/>
      </dsp:txXfrm>
    </dsp:sp>
    <dsp:sp modelId="{3E5C41A4-031D-4B03-A6E3-17ACA23C6D76}">
      <dsp:nvSpPr>
        <dsp:cNvPr id="0" name=""/>
        <dsp:cNvSpPr/>
      </dsp:nvSpPr>
      <dsp:spPr>
        <a:xfrm>
          <a:off x="1657687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Collection of usable networks (datasets)</a:t>
          </a:r>
          <a:endParaRPr lang="en-US" sz="1800" kern="1200" dirty="0"/>
        </a:p>
      </dsp:txBody>
      <dsp:txXfrm>
        <a:off x="1734709" y="1371469"/>
        <a:ext cx="1423768" cy="1571886"/>
      </dsp:txXfrm>
    </dsp:sp>
    <dsp:sp modelId="{A3A97715-8692-4E89-B7A0-087B7414F2A3}">
      <dsp:nvSpPr>
        <dsp:cNvPr id="0" name=""/>
        <dsp:cNvSpPr/>
      </dsp:nvSpPr>
      <dsp:spPr>
        <a:xfrm>
          <a:off x="3314390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Selection of appropriate and calculable Centralities</a:t>
          </a:r>
          <a:endParaRPr lang="en-US" sz="1800" kern="1200" dirty="0"/>
        </a:p>
      </dsp:txBody>
      <dsp:txXfrm>
        <a:off x="3391412" y="1371469"/>
        <a:ext cx="1423768" cy="1571886"/>
      </dsp:txXfrm>
    </dsp:sp>
    <dsp:sp modelId="{4A8DEF34-C239-4F13-88AD-89CA2F763F8D}">
      <dsp:nvSpPr>
        <dsp:cNvPr id="0" name=""/>
        <dsp:cNvSpPr/>
      </dsp:nvSpPr>
      <dsp:spPr>
        <a:xfrm>
          <a:off x="4971093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Ablation Study</a:t>
          </a:r>
          <a:endParaRPr lang="en-US" sz="1800" kern="1200" dirty="0"/>
        </a:p>
      </dsp:txBody>
      <dsp:txXfrm>
        <a:off x="5048115" y="1371469"/>
        <a:ext cx="1423768" cy="1571886"/>
      </dsp:txXfrm>
    </dsp:sp>
    <dsp:sp modelId="{CDA6B2A4-9058-4B6A-9EFA-919F222AE639}">
      <dsp:nvSpPr>
        <dsp:cNvPr id="0" name=""/>
        <dsp:cNvSpPr/>
      </dsp:nvSpPr>
      <dsp:spPr>
        <a:xfrm>
          <a:off x="6627796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Selection of appropriate Unsupervised learning algorithms</a:t>
          </a:r>
          <a:endParaRPr lang="en-US" sz="1800" kern="1200" dirty="0"/>
        </a:p>
      </dsp:txBody>
      <dsp:txXfrm>
        <a:off x="6704818" y="1371469"/>
        <a:ext cx="1423768" cy="1571886"/>
      </dsp:txXfrm>
    </dsp:sp>
    <dsp:sp modelId="{D5745B5A-A99C-4532-BD68-3C9232E33AA7}">
      <dsp:nvSpPr>
        <dsp:cNvPr id="0" name=""/>
        <dsp:cNvSpPr/>
      </dsp:nvSpPr>
      <dsp:spPr>
        <a:xfrm>
          <a:off x="8284500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Application of learning algorithms to all datasets</a:t>
          </a:r>
          <a:endParaRPr lang="en-US" sz="1800" kern="1200" dirty="0"/>
        </a:p>
      </dsp:txBody>
      <dsp:txXfrm>
        <a:off x="8361522" y="1371469"/>
        <a:ext cx="1423768" cy="1571886"/>
      </dsp:txXfrm>
    </dsp:sp>
    <dsp:sp modelId="{041610B8-861A-4E24-8F59-873138680175}">
      <dsp:nvSpPr>
        <dsp:cNvPr id="0" name=""/>
        <dsp:cNvSpPr/>
      </dsp:nvSpPr>
      <dsp:spPr>
        <a:xfrm>
          <a:off x="9941203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Results Analysis</a:t>
          </a:r>
          <a:endParaRPr lang="en-US" sz="1800" kern="1200" dirty="0"/>
        </a:p>
      </dsp:txBody>
      <dsp:txXfrm>
        <a:off x="10018225" y="1371469"/>
        <a:ext cx="1423768" cy="1571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24-Sep-20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24-Sep-20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9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F9531-3326-4057-9EBA-1F5D68C6F0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257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F9531-3326-4057-9EBA-1F5D68C6F0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91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97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5348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  <a:p>
            <a:pPr lvl="0"/>
            <a:r>
              <a:rPr lang="en-US" dirty="0"/>
              <a:t>Teacher’s name</a:t>
            </a:r>
          </a:p>
          <a:p>
            <a:pPr lvl="0"/>
            <a:r>
              <a:rPr lang="en-US" dirty="0"/>
              <a:t>School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PROJECT OVERVIEW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RESEARCH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PROCEDURE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DATA/ OBSERVATIONS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Works Cited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000"/>
            <a:ext cx="11520000" cy="122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000"/>
            <a:ext cx="11520000" cy="12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24-Sep-20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4.png"/><Relationship Id="rId4" Type="http://schemas.openxmlformats.org/officeDocument/2006/relationships/hyperlink" Target="https://www.remix3d.com/details/G009SWF2NW7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7" Type="http://schemas.openxmlformats.org/officeDocument/2006/relationships/hyperlink" Target="https://www.remix3d.com/details/G009SWF2NW7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10" Type="http://schemas.openxmlformats.org/officeDocument/2006/relationships/image" Target="../media/image86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WF2NW7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6.png"/><Relationship Id="rId4" Type="http://schemas.openxmlformats.org/officeDocument/2006/relationships/hyperlink" Target="https://www.remix3d.com/details/G009SWF2NW7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914400"/>
            <a:ext cx="7588800" cy="1800000"/>
          </a:xfrm>
        </p:spPr>
        <p:txBody>
          <a:bodyPr>
            <a:normAutofit fontScale="90000"/>
          </a:bodyPr>
          <a:lstStyle/>
          <a:p>
            <a:r>
              <a:rPr lang="en-US" dirty="0"/>
              <a:t>Unsupervised Graph Network Discrimination</a:t>
            </a:r>
            <a:br>
              <a:rPr lang="en-US" dirty="0"/>
            </a:br>
            <a:endParaRPr lang="en-US" dirty="0"/>
          </a:p>
        </p:txBody>
      </p:sp>
      <p:sp>
        <p:nvSpPr>
          <p:cNvPr id="23" name="Author's contact details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550" y="3501000"/>
            <a:ext cx="5759450" cy="3052200"/>
          </a:xfrm>
        </p:spPr>
        <p:txBody>
          <a:bodyPr/>
          <a:lstStyle/>
          <a:p>
            <a:r>
              <a:rPr lang="en-US" sz="2400" dirty="0" smtClean="0"/>
              <a:t>CSE499A.5</a:t>
            </a:r>
          </a:p>
          <a:p>
            <a:r>
              <a:rPr lang="en-US" sz="2400" dirty="0" smtClean="0"/>
              <a:t>Faculty</a:t>
            </a:r>
            <a:r>
              <a:rPr lang="en-US" sz="2400" dirty="0"/>
              <a:t>: Mohammad </a:t>
            </a:r>
            <a:r>
              <a:rPr lang="en-US" sz="2400" dirty="0" err="1"/>
              <a:t>Ashrafuzzaman</a:t>
            </a:r>
            <a:r>
              <a:rPr lang="en-US" sz="2400" dirty="0"/>
              <a:t> </a:t>
            </a:r>
            <a:r>
              <a:rPr lang="en-US" sz="2400" dirty="0" smtClean="0"/>
              <a:t>Khan (</a:t>
            </a:r>
            <a:r>
              <a:rPr lang="en-US" sz="2400" dirty="0" err="1" smtClean="0"/>
              <a:t>Azk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Done by: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Mahmud </a:t>
            </a:r>
            <a:r>
              <a:rPr lang="en-US" sz="2400" dirty="0" err="1"/>
              <a:t>Elahi</a:t>
            </a:r>
            <a:r>
              <a:rPr lang="en-US" sz="2400" dirty="0"/>
              <a:t> </a:t>
            </a:r>
            <a:r>
              <a:rPr lang="en-US" sz="2400" dirty="0"/>
              <a:t>Akhter (</a:t>
            </a:r>
            <a:r>
              <a:rPr lang="en-US" sz="2400" dirty="0" smtClean="0"/>
              <a:t>1721498042)</a:t>
            </a:r>
          </a:p>
          <a:p>
            <a:pPr marL="457200" indent="-457200">
              <a:buAutoNum type="arabicPeriod"/>
            </a:pPr>
            <a:r>
              <a:rPr lang="en-US" sz="2400" dirty="0" err="1" smtClean="0"/>
              <a:t>Zahin</a:t>
            </a:r>
            <a:r>
              <a:rPr lang="en-US" sz="2400" dirty="0" smtClean="0"/>
              <a:t> Ahmed (1711020042)</a:t>
            </a:r>
            <a:endParaRPr lang="en-US" sz="2400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6591604"/>
                  </p:ext>
                </p:extLst>
              </p:nvPr>
            </p:nvGraphicFramePr>
            <p:xfrm>
              <a:off x="1920001" y="572501"/>
              <a:ext cx="9915130" cy="77958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15130" cy="779586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4560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001" y="572501"/>
                <a:ext cx="9915130" cy="7795867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64926"/>
                </a:solidFill>
              </a:rPr>
              <a:t>Algorithms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36000" y="1628774"/>
            <a:ext cx="11520000" cy="46196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 Analysis: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Boxplot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Correlation matrix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Principle Component Analysis (PCA)</a:t>
            </a:r>
          </a:p>
          <a:p>
            <a:r>
              <a:rPr lang="en-US" sz="2400" dirty="0" smtClean="0"/>
              <a:t>Unsupervised Learning/Clustering / </a:t>
            </a:r>
            <a:r>
              <a:rPr lang="en-US" sz="2400" dirty="0"/>
              <a:t>N</a:t>
            </a:r>
            <a:r>
              <a:rPr lang="en-US" sz="2400" dirty="0" smtClean="0"/>
              <a:t>on-linear </a:t>
            </a:r>
            <a:r>
              <a:rPr lang="en-US" sz="2400" dirty="0"/>
              <a:t>dimension reduction</a:t>
            </a:r>
            <a:r>
              <a:rPr lang="en-US" sz="2400" dirty="0" smtClean="0"/>
              <a:t>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t-SNE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k-means clustering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Density-based spatial clustering of applications with </a:t>
            </a:r>
            <a:r>
              <a:rPr lang="en-US" sz="2400" dirty="0" smtClean="0"/>
              <a:t>noise (DBSCAN)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Gaussian </a:t>
            </a:r>
            <a:r>
              <a:rPr lang="en-US" sz="2400" dirty="0"/>
              <a:t>mixture </a:t>
            </a:r>
            <a:r>
              <a:rPr lang="en-US" sz="2400" dirty="0" smtClean="0"/>
              <a:t>model (GMM)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Umap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Sammons map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784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362200" y="2895600"/>
            <a:ext cx="7772400" cy="838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accent3"/>
                </a:solidFill>
              </a:rPr>
              <a:t>RESULTS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accent3"/>
                </a:solidFill>
              </a:rPr>
              <a:t>(on the P2P-Gnutella04 dataset)</a:t>
            </a: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3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3970" y="3693913"/>
            <a:ext cx="4822371" cy="2630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7200"/>
            <a:ext cx="4577787" cy="262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71" y="457200"/>
            <a:ext cx="4800600" cy="2672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93913"/>
            <a:ext cx="4577787" cy="26306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" y="228600"/>
            <a:ext cx="38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PCA 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PLOTS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3059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Cos2 Contribution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65570" y="3129463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Dimension Contribution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4600" y="6324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Scree plot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15991" y="6324600"/>
            <a:ext cx="7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31" y="49049"/>
            <a:ext cx="3200400" cy="1800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-152400"/>
            <a:ext cx="6858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t-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S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N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E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L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O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T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S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(1</a:t>
            </a:r>
            <a:r>
              <a:rPr lang="en-US" sz="2800" baseline="30000" dirty="0" smtClean="0">
                <a:solidFill>
                  <a:schemeClr val="accent3"/>
                </a:solidFill>
              </a:rPr>
              <a:t>st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M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O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D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E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1693" y="1900747"/>
            <a:ext cx="124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</a:t>
            </a:r>
            <a:r>
              <a:rPr lang="en-US" sz="700" dirty="0"/>
              <a:t> </a:t>
            </a:r>
            <a:r>
              <a:rPr lang="en-US" dirty="0"/>
              <a:t>1</a:t>
            </a:r>
            <a:endParaRPr lang="en-US" sz="7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64" y="49050"/>
            <a:ext cx="3200400" cy="1800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8116" y="1918606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4" y="49050"/>
            <a:ext cx="3200400" cy="1800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33764" y="184927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38400"/>
            <a:ext cx="3200400" cy="1800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9432" y="433557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16" y="2438086"/>
            <a:ext cx="3200400" cy="1800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54361" y="4255409"/>
            <a:ext cx="9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4" y="2438085"/>
            <a:ext cx="3200400" cy="18002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33764" y="4255409"/>
            <a:ext cx="93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6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22" y="4717966"/>
            <a:ext cx="3200400" cy="18002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32137" y="6519164"/>
            <a:ext cx="9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7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14" y="4715789"/>
            <a:ext cx="3200400" cy="18002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47838" y="6501017"/>
            <a:ext cx="98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8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4" y="4715789"/>
            <a:ext cx="3200400" cy="18002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829800" y="646479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381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UMAP 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PLOTS</a:t>
            </a:r>
            <a:endParaRPr lang="en-US" sz="28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3048000" cy="203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981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"/>
            <a:ext cx="3048000" cy="203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53100" y="19674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"/>
            <a:ext cx="3048000" cy="203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58301" y="19674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0"/>
            <a:ext cx="3080828" cy="20538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8177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01" y="2286000"/>
            <a:ext cx="3080828" cy="20538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03889" y="42892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272268"/>
            <a:ext cx="3048001" cy="20320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97830" y="424001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6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72000"/>
            <a:ext cx="3080828" cy="20538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64314" y="6553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7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01" y="4572611"/>
            <a:ext cx="3129227" cy="20861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03889" y="655392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8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572000"/>
            <a:ext cx="3048001" cy="2082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448800" y="65770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0"/>
            <a:ext cx="381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SAMMON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MAP 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PLOTS</a:t>
            </a:r>
            <a:endParaRPr lang="en-US" sz="2800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"/>
            <a:ext cx="3225800" cy="1890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2251"/>
            <a:ext cx="3225800" cy="1890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9" y="52251"/>
            <a:ext cx="3225800" cy="1890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85999"/>
            <a:ext cx="3225800" cy="1890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5999"/>
            <a:ext cx="3225801" cy="1890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9" y="2285999"/>
            <a:ext cx="3225801" cy="1890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72000"/>
            <a:ext cx="3225799" cy="1890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572000"/>
            <a:ext cx="3225800" cy="1890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9" y="4572000"/>
            <a:ext cx="3225800" cy="1890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0" y="1842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531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58301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88177" y="4128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3889" y="415058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97830" y="410134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6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64314" y="6414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03889" y="641525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48800" y="643842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38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DBSCAN 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PLOTS</a:t>
            </a:r>
            <a:endParaRPr lang="en-US" sz="2800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8600"/>
            <a:ext cx="2713434" cy="1754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8600"/>
            <a:ext cx="2715768" cy="1755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34" y="228600"/>
            <a:ext cx="2713434" cy="175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38400"/>
            <a:ext cx="2711053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38400"/>
            <a:ext cx="2711053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8400"/>
            <a:ext cx="2711053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645152"/>
            <a:ext cx="2711053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645152"/>
            <a:ext cx="2711053" cy="175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645153"/>
            <a:ext cx="2711053" cy="175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0" y="1918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53100" y="1905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20200" y="189042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88177" y="4204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3889" y="422678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5846" y="4204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6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26277" y="63977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50923" y="647670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215846" y="63977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362200" y="2895600"/>
            <a:ext cx="7772400" cy="838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schemeClr val="accent3"/>
                </a:solidFill>
              </a:rPr>
              <a:t>RESULTS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schemeClr val="accent3"/>
                </a:solidFill>
              </a:rPr>
              <a:t>(on the ca-</a:t>
            </a:r>
            <a:r>
              <a:rPr lang="en-US" sz="4400" dirty="0" err="1" smtClean="0">
                <a:solidFill>
                  <a:schemeClr val="accent3"/>
                </a:solidFill>
              </a:rPr>
              <a:t>HepPH</a:t>
            </a:r>
            <a:r>
              <a:rPr lang="en-US" sz="4400" dirty="0" smtClean="0">
                <a:solidFill>
                  <a:schemeClr val="accent3"/>
                </a:solidFill>
              </a:rPr>
              <a:t> dataset)</a:t>
            </a: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2400" y="228600"/>
            <a:ext cx="38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PLOTS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2200" y="294479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Cos2 Contribution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67600" y="2944797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Dimension Contribution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0800" y="604965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Scree plot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5800" y="6049657"/>
            <a:ext cx="7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Biplot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1159"/>
            <a:ext cx="48768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87" y="291159"/>
            <a:ext cx="4876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96018"/>
            <a:ext cx="4876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87" y="3396018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-152400"/>
            <a:ext cx="6858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(1</a:t>
            </a:r>
            <a:r>
              <a:rPr kumimoji="0" lang="en-US" sz="28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1693" y="1900747"/>
            <a:ext cx="124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1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8116" y="1918606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33764" y="184927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432" y="433557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54361" y="4255409"/>
            <a:ext cx="9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33764" y="4255409"/>
            <a:ext cx="93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2137" y="6564868"/>
            <a:ext cx="9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7838" y="6564868"/>
            <a:ext cx="98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76658" y="65648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46" y="-11420"/>
            <a:ext cx="3431154" cy="1930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46" y="-11420"/>
            <a:ext cx="3431154" cy="1930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46" y="-11420"/>
            <a:ext cx="3431154" cy="19300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46" y="2385574"/>
            <a:ext cx="3431154" cy="19300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46" y="2385575"/>
            <a:ext cx="3431154" cy="19300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47" y="2381220"/>
            <a:ext cx="3431154" cy="19300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5" y="4704903"/>
            <a:ext cx="3441115" cy="19356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45" y="4704903"/>
            <a:ext cx="3431155" cy="19300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465" y="4704903"/>
            <a:ext cx="3436135" cy="19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Deck description Background Rectangle" descr="Background color for the &quot;about the deck&quot; sections" title="background rectangle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0" y="2561501"/>
            <a:ext cx="6096000" cy="4296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152400" y="2819400"/>
            <a:ext cx="5256000" cy="3896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Huge networks exist all around us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email communication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social media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e-commerce</a:t>
            </a:r>
            <a:endParaRPr lang="en-US" sz="2500" dirty="0" smtClean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Each network holds information regarding the behavior and characteristics of its members.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Extracting this information from known networks, might in turn help in identifying an unknown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Centrality values are usually used in analyzing a network</a:t>
            </a:r>
            <a:endParaRPr lang="en-US" sz="18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8775138"/>
                  </p:ext>
                </p:extLst>
              </p:nvPr>
            </p:nvGraphicFramePr>
            <p:xfrm>
              <a:off x="5088000" y="-3941978"/>
              <a:ext cx="16776000" cy="111419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776000" cy="111419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7831" ay="-1289803" az="10696408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1428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000" y="-3941978"/>
                <a:ext cx="16776000" cy="11141956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42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381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UMAP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PLOTS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0" y="1981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3100" y="19674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58301" y="19674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8177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03889" y="42892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97830" y="426047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64314" y="6553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03889" y="655392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48800" y="65770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3124200" cy="208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0"/>
            <a:ext cx="3124200" cy="2082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1" y="1"/>
            <a:ext cx="3124200" cy="208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0"/>
            <a:ext cx="3124199" cy="20827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6000"/>
            <a:ext cx="3124200" cy="2082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286000"/>
            <a:ext cx="3124199" cy="20827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9" y="4571999"/>
            <a:ext cx="3119860" cy="20799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571998"/>
            <a:ext cx="3124200" cy="2082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571998"/>
            <a:ext cx="3124199" cy="20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0"/>
            <a:ext cx="381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SAMMON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MAP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PLOTS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842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98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8301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8177" y="4128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3889" y="415058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97830" y="410134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0" y="6409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7400" y="64124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25000" y="635530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3390900" cy="19073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276600" cy="18430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3276600" cy="18430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46" y="2286000"/>
            <a:ext cx="3395254" cy="19098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86000"/>
            <a:ext cx="3276600" cy="19098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286000"/>
            <a:ext cx="3276600" cy="19098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4567523"/>
            <a:ext cx="3394625" cy="19094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567524"/>
            <a:ext cx="3276600" cy="18859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567523"/>
            <a:ext cx="3276600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38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DBSCAN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PLOTS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918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53100" y="1905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0200" y="189042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8177" y="4204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3889" y="422678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15846" y="4204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26277" y="64886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50923" y="647670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15846" y="63977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0" y="2063"/>
            <a:ext cx="3018234" cy="1951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64"/>
            <a:ext cx="2971800" cy="19211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5" y="-1"/>
            <a:ext cx="3021425" cy="19532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1" y="2327419"/>
            <a:ext cx="3018234" cy="19511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7419"/>
            <a:ext cx="3018235" cy="19511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6" y="2327251"/>
            <a:ext cx="3018494" cy="19513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0" y="4574063"/>
            <a:ext cx="3018234" cy="19511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85" y="4574063"/>
            <a:ext cx="3018950" cy="19516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4" y="4578417"/>
            <a:ext cx="3018495" cy="19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083C325F-F11B-412D-BA3F-DD90FCE1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Conclusions</a:t>
            </a:r>
            <a:endParaRPr lang="en-US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6C9C52E-F096-444B-927A-5E06730604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clusion Circle 1">
            <a:extLst>
              <a:ext uri="{FF2B5EF4-FFF2-40B4-BE49-F238E27FC236}">
                <a16:creationId xmlns:a16="http://schemas.microsoft.com/office/drawing/2014/main" id="{88631ECC-80AE-4D48-B0DD-9116401F1F51}"/>
              </a:ext>
            </a:extLst>
          </p:cNvPr>
          <p:cNvSpPr/>
          <p:nvPr/>
        </p:nvSpPr>
        <p:spPr>
          <a:xfrm>
            <a:off x="618000" y="2637000"/>
            <a:ext cx="3240000" cy="32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Conclusion 1</a:t>
            </a:r>
          </a:p>
        </p:txBody>
      </p:sp>
      <p:sp>
        <p:nvSpPr>
          <p:cNvPr id="10" name="Conclusion Circle 2">
            <a:extLst>
              <a:ext uri="{FF2B5EF4-FFF2-40B4-BE49-F238E27FC236}">
                <a16:creationId xmlns:a16="http://schemas.microsoft.com/office/drawing/2014/main" id="{C3E0A781-B7AC-4F3F-B056-7D81D1A3194D}"/>
              </a:ext>
            </a:extLst>
          </p:cNvPr>
          <p:cNvSpPr/>
          <p:nvPr/>
        </p:nvSpPr>
        <p:spPr>
          <a:xfrm>
            <a:off x="4476000" y="2637000"/>
            <a:ext cx="3240000" cy="324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Conclusion 2</a:t>
            </a:r>
          </a:p>
        </p:txBody>
      </p:sp>
      <p:sp>
        <p:nvSpPr>
          <p:cNvPr id="11" name="Conclusion Circle 3">
            <a:extLst>
              <a:ext uri="{FF2B5EF4-FFF2-40B4-BE49-F238E27FC236}">
                <a16:creationId xmlns:a16="http://schemas.microsoft.com/office/drawing/2014/main" id="{9206C0DA-4102-42A7-A007-C8068A71E989}"/>
              </a:ext>
            </a:extLst>
          </p:cNvPr>
          <p:cNvSpPr/>
          <p:nvPr/>
        </p:nvSpPr>
        <p:spPr>
          <a:xfrm>
            <a:off x="8334000" y="2637000"/>
            <a:ext cx="3240000" cy="32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dirty="0"/>
              <a:t>Conclusion 3</a:t>
            </a:r>
          </a:p>
        </p:txBody>
      </p:sp>
    </p:spTree>
    <p:extLst>
      <p:ext uri="{BB962C8B-B14F-4D97-AF65-F5344CB8AC3E}">
        <p14:creationId xmlns:p14="http://schemas.microsoft.com/office/powerpoint/2010/main" val="26094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E2DA1C27-5057-401D-906D-83E8FF5F98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Works Cited</a:t>
            </a:r>
          </a:p>
        </p:txBody>
      </p:sp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37A94E8D-53DF-4547-B0C9-F532832DC085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Remember to cite any information that does not belong to you.</a:t>
            </a:r>
          </a:p>
          <a:p>
            <a:r>
              <a:rPr lang="en-US" dirty="0"/>
              <a:t>Reference 1</a:t>
            </a:r>
          </a:p>
          <a:p>
            <a:r>
              <a:rPr lang="en-US" dirty="0"/>
              <a:t>Reference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113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6" name="Deck description Background Rectangle" descr="Background color for the &quot;about the deck&quot; sections" title="background rectangle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381000" y="1676400"/>
            <a:ext cx="10515600" cy="4296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Deck description">
            <a:extLst>
              <a:ext uri="{FF2B5EF4-FFF2-40B4-BE49-F238E27FC236}">
                <a16:creationId xmlns:a16="http://schemas.microsoft.com/office/drawing/2014/main" id="{A57781AA-5DC8-4047-A353-41D44C25097A}"/>
              </a:ext>
            </a:extLst>
          </p:cNvPr>
          <p:cNvSpPr txBox="1">
            <a:spLocks/>
          </p:cNvSpPr>
          <p:nvPr/>
        </p:nvSpPr>
        <p:spPr>
          <a:xfrm>
            <a:off x="600354" y="1823899"/>
            <a:ext cx="9857093" cy="75713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It is possible to classify networks by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applying Unsupervised Learning algorithms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on the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Centrality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values of graphs.</a:t>
            </a:r>
          </a:p>
        </p:txBody>
      </p:sp>
      <p:sp>
        <p:nvSpPr>
          <p:cNvPr id="8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924600" y="2913428"/>
            <a:ext cx="9066600" cy="20289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If we can prove our alternative hypothesis, we will be able to identify /classify an unknown network.</a:t>
            </a:r>
          </a:p>
          <a:p>
            <a:endParaRPr lang="en-US" sz="2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If we prove the null hypothesis, we will be able to disprove many currently accepted works.</a:t>
            </a:r>
            <a:endParaRPr lang="en-US" sz="2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5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9" name="Content Placeholder 2" descr="3 rectangles with rounded corners nd numers inside, 1,2,3 colored differently, green, blue and dark blue with a magenta arrow in the back showing the direction of the steps" title="3 steps sample diagram">
            <a:extLst>
              <a:ext uri="{FF2B5EF4-FFF2-40B4-BE49-F238E27FC236}">
                <a16:creationId xmlns:a16="http://schemas.microsoft.com/office/drawing/2014/main" id="{3DAD94E4-3343-405E-A18F-ED59E111560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14643872"/>
              </p:ext>
            </p:extLst>
          </p:nvPr>
        </p:nvGraphicFramePr>
        <p:xfrm>
          <a:off x="336001" y="1628775"/>
          <a:ext cx="11520000" cy="431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18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52492"/>
                  </p:ext>
                </p:extLst>
              </p:nvPr>
            </p:nvGraphicFramePr>
            <p:xfrm>
              <a:off x="-8028311" y="1647523"/>
              <a:ext cx="14125395" cy="78549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028311" y="1647523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Use the text boxes displayed with a gray dotted outline to insert your content.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Literature Review (cont.)</a:t>
            </a:r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xmlns=""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52492"/>
                  </p:ext>
                </p:extLst>
              </p:nvPr>
            </p:nvGraphicFramePr>
            <p:xfrm>
              <a:off x="-8028311" y="1647523"/>
              <a:ext cx="14125395" cy="78549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028311" y="1647523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Use the text boxes displayed with a gray dotted outline to insert your content.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7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Selected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6001" y="1628774"/>
            <a:ext cx="11519999" cy="5000625"/>
          </a:xfrm>
        </p:spPr>
        <p:txBody>
          <a:bodyPr numCol="3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Social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Ego-Facebook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Gemsec</a:t>
            </a:r>
            <a:r>
              <a:rPr lang="en-US" sz="2400" dirty="0" smtClean="0"/>
              <a:t>-Facebook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Ego-Twitter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Musae</a:t>
            </a:r>
            <a:r>
              <a:rPr lang="en-US" sz="2400" dirty="0" smtClean="0"/>
              <a:t>-Twitch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Feather-</a:t>
            </a:r>
            <a:r>
              <a:rPr lang="en-US" sz="2400" dirty="0" err="1" smtClean="0"/>
              <a:t>Lastfm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Ground truth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Com-DBLP</a:t>
            </a:r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Communication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Email-</a:t>
            </a:r>
            <a:r>
              <a:rPr lang="en-US" sz="2400" dirty="0" err="1" smtClean="0"/>
              <a:t>EuAll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Email-</a:t>
            </a:r>
            <a:r>
              <a:rPr lang="en-US" sz="2400" dirty="0" err="1" smtClean="0"/>
              <a:t>enron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Citation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Cit-HepPH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Cit-HepTH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Collaboration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Ca-</a:t>
            </a:r>
            <a:r>
              <a:rPr lang="en-US" sz="2400" dirty="0" err="1" smtClean="0"/>
              <a:t>AstroPH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Ca-</a:t>
            </a:r>
            <a:r>
              <a:rPr lang="en-US" sz="2400" dirty="0" err="1" smtClean="0"/>
              <a:t>HepPH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Product co-purchase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Amazon0302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Amazon0601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Internet P2P networks:</a:t>
            </a:r>
            <a:endParaRPr lang="en-US" sz="24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P2P-Gnutella04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P2P-Gnutella30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P2P-Gnutella31</a:t>
            </a:r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Signed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Soc-sign-Slashdot090221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49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Selected Centralities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Degree </a:t>
            </a:r>
            <a:r>
              <a:rPr lang="en-US" dirty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Betweenness </a:t>
            </a:r>
            <a:r>
              <a:rPr lang="en-US" dirty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Eigenvector </a:t>
            </a:r>
            <a:r>
              <a:rPr lang="en-US" dirty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Closeness </a:t>
            </a:r>
            <a:r>
              <a:rPr lang="en-US" dirty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Page </a:t>
            </a:r>
            <a:r>
              <a:rPr lang="en-US" dirty="0"/>
              <a:t>Rank 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Authority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Hub centrality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DMNC - Density of Maximum Neighborhood Component </a:t>
            </a:r>
            <a:r>
              <a:rPr lang="en-US" dirty="0" smtClean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Lobby Index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Leverage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Eccentricity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Information 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 Bridging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Ablation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36000" y="1628774"/>
            <a:ext cx="11520000" cy="4848225"/>
          </a:xfrm>
        </p:spPr>
        <p:txBody>
          <a:bodyPr>
            <a:noAutofit/>
          </a:bodyPr>
          <a:lstStyle/>
          <a:p>
            <a:r>
              <a:rPr lang="en-US" sz="1400" dirty="0"/>
              <a:t>Model 1- All centralities – 13 variables </a:t>
            </a:r>
            <a:endParaRPr lang="en-US" sz="1400" dirty="0" smtClean="0"/>
          </a:p>
          <a:p>
            <a:r>
              <a:rPr lang="en-US" sz="1400" dirty="0"/>
              <a:t>Model </a:t>
            </a:r>
            <a:r>
              <a:rPr lang="en-US" sz="1400" dirty="0" smtClean="0"/>
              <a:t>2 </a:t>
            </a:r>
            <a:r>
              <a:rPr lang="en-US" sz="1400" dirty="0"/>
              <a:t>- without degree – 12 variables </a:t>
            </a:r>
          </a:p>
          <a:p>
            <a:pPr lvl="1"/>
            <a:r>
              <a:rPr lang="en-US" sz="1400" dirty="0"/>
              <a:t>To see how degree, which signifies the connectivity of the nodes, affect the model </a:t>
            </a:r>
            <a:endParaRPr lang="en-US" sz="1400" dirty="0"/>
          </a:p>
          <a:p>
            <a:r>
              <a:rPr lang="en-US" sz="1400" dirty="0" smtClean="0"/>
              <a:t>Model </a:t>
            </a:r>
            <a:r>
              <a:rPr lang="en-US" sz="1400" dirty="0"/>
              <a:t>3</a:t>
            </a:r>
            <a:r>
              <a:rPr lang="en-US" sz="1400" dirty="0" smtClean="0"/>
              <a:t> </a:t>
            </a:r>
            <a:r>
              <a:rPr lang="en-US" sz="1400" dirty="0"/>
              <a:t>– Without community centralities and information centrality– 7 variables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well the model performs when only centralities that are calculated globally (WITHOUT taking neighborhood/ community into account) are used</a:t>
            </a:r>
          </a:p>
          <a:p>
            <a:r>
              <a:rPr lang="en-US" sz="1400" dirty="0"/>
              <a:t> </a:t>
            </a:r>
            <a:r>
              <a:rPr lang="en-US" sz="1400" dirty="0" smtClean="0"/>
              <a:t>Model </a:t>
            </a:r>
            <a:r>
              <a:rPr lang="en-US" sz="1400" dirty="0"/>
              <a:t>4</a:t>
            </a:r>
            <a:r>
              <a:rPr lang="en-US" sz="1400" dirty="0" smtClean="0"/>
              <a:t> </a:t>
            </a:r>
            <a:r>
              <a:rPr lang="en-US" sz="1400" dirty="0"/>
              <a:t>– Without node centralities – 6 variables 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the model performs when global centralities are taken out of the equation and centralities that depend on neighborhood/ community are used </a:t>
            </a:r>
            <a:endParaRPr lang="en-US" sz="1400" dirty="0" smtClean="0"/>
          </a:p>
          <a:p>
            <a:r>
              <a:rPr lang="en-US" sz="1400" dirty="0" smtClean="0"/>
              <a:t>Model 5 - without eigenvector, </a:t>
            </a:r>
            <a:r>
              <a:rPr lang="en-US" sz="1400" dirty="0" err="1" smtClean="0"/>
              <a:t>pagerank</a:t>
            </a:r>
            <a:r>
              <a:rPr lang="en-US" sz="1400" dirty="0" smtClean="0"/>
              <a:t>, </a:t>
            </a:r>
            <a:r>
              <a:rPr lang="en-US" sz="1400" dirty="0" err="1" smtClean="0"/>
              <a:t>hubscore</a:t>
            </a:r>
            <a:r>
              <a:rPr lang="en-US" sz="1400" dirty="0" smtClean="0"/>
              <a:t>, authority – uses ranking – 9 variables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the impact of “importance” amongst nodes differs from the impact of “distance” between nodes</a:t>
            </a:r>
          </a:p>
          <a:p>
            <a:r>
              <a:rPr lang="en-US" sz="1400" dirty="0"/>
              <a:t>Model </a:t>
            </a:r>
            <a:r>
              <a:rPr lang="en-US" sz="1400" dirty="0" smtClean="0"/>
              <a:t>6 </a:t>
            </a:r>
            <a:r>
              <a:rPr lang="en-US" sz="1400" dirty="0"/>
              <a:t>- without </a:t>
            </a:r>
            <a:r>
              <a:rPr lang="en-US" sz="1400" dirty="0" err="1"/>
              <a:t>betweenness</a:t>
            </a:r>
            <a:r>
              <a:rPr lang="en-US" sz="1400" dirty="0"/>
              <a:t>, eccentricity, closeness, information – uses distance – 9 variables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the impact of “distance” between nodes differs from the impact of “importance” amongst nodes</a:t>
            </a:r>
          </a:p>
          <a:p>
            <a:r>
              <a:rPr lang="en-US" sz="1400" dirty="0" smtClean="0"/>
              <a:t>Model </a:t>
            </a:r>
            <a:r>
              <a:rPr lang="en-US" sz="1400" dirty="0"/>
              <a:t>7</a:t>
            </a:r>
            <a:r>
              <a:rPr lang="en-US" sz="1400" dirty="0" smtClean="0"/>
              <a:t>- </a:t>
            </a:r>
            <a:r>
              <a:rPr lang="en-US" sz="1400" dirty="0"/>
              <a:t>without leverage, lobby, </a:t>
            </a:r>
            <a:r>
              <a:rPr lang="en-US" sz="1400" dirty="0" err="1"/>
              <a:t>dmnc</a:t>
            </a:r>
            <a:r>
              <a:rPr lang="en-US" sz="1400" dirty="0"/>
              <a:t>, local bridging, information centrality, eigenvector, closeness – 6 variables – mix and match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more global information received about “centrality” of nodes with some community information impacts the </a:t>
            </a:r>
            <a:r>
              <a:rPr lang="en-US" sz="1400" dirty="0" smtClean="0"/>
              <a:t>model</a:t>
            </a:r>
            <a:endParaRPr lang="en-US" sz="1400" dirty="0"/>
          </a:p>
          <a:p>
            <a:r>
              <a:rPr lang="en-US" sz="1400" dirty="0"/>
              <a:t>Model </a:t>
            </a:r>
            <a:r>
              <a:rPr lang="en-US" sz="1400" dirty="0" smtClean="0"/>
              <a:t>8- </a:t>
            </a:r>
            <a:r>
              <a:rPr lang="en-US" sz="1400" dirty="0"/>
              <a:t>without degree, </a:t>
            </a:r>
            <a:r>
              <a:rPr lang="en-US" sz="1400" dirty="0" err="1"/>
              <a:t>hubscore</a:t>
            </a:r>
            <a:r>
              <a:rPr lang="en-US" sz="1400" dirty="0"/>
              <a:t>, authority, </a:t>
            </a:r>
            <a:r>
              <a:rPr lang="en-US" sz="1400" dirty="0" err="1"/>
              <a:t>betweenness</a:t>
            </a:r>
            <a:r>
              <a:rPr lang="en-US" sz="1400" dirty="0"/>
              <a:t>, information, Eccentricity, leverage– 6 variables – mix and match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equal proportions of community and node importance information affects the </a:t>
            </a:r>
            <a:r>
              <a:rPr lang="en-US" sz="1400" dirty="0" smtClean="0"/>
              <a:t>model</a:t>
            </a:r>
            <a:endParaRPr lang="en-US" sz="1400" dirty="0"/>
          </a:p>
          <a:p>
            <a:r>
              <a:rPr lang="en-US" sz="1400" dirty="0"/>
              <a:t>Model </a:t>
            </a:r>
            <a:r>
              <a:rPr lang="en-US" sz="1400" dirty="0" smtClean="0"/>
              <a:t>9- </a:t>
            </a:r>
            <a:r>
              <a:rPr lang="en-US" sz="1400" dirty="0"/>
              <a:t>without Closeness, eigenvector, authority, </a:t>
            </a:r>
            <a:r>
              <a:rPr lang="en-US" sz="1400" dirty="0" err="1"/>
              <a:t>hubscore</a:t>
            </a:r>
            <a:r>
              <a:rPr lang="en-US" sz="1400" dirty="0"/>
              <a:t>, Betweenness, Leverage, Information Centrality,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more information about community and some information about node importance affects the model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13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074_School report presentation with dinosaur models_AAS_v3" id="{2E2DFC83-FE44-43DC-854E-F7E09DAA4285}" vid="{47F7BBDC-F340-4591-99D2-80DC27F95C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6DF1DA9-C4BD-4FEF-81B4-3721061C3F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FB8F51E-7DFC-4615-95A0-D04EAED04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45F46C-101D-473C-80D5-E5F60B829728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purl.org/dc/terms/"/>
    <ds:schemaRef ds:uri="71af3243-3dd4-4a8d-8c0d-dd76da1f02a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report presentation with dinosaur models</Template>
  <TotalTime>0</TotalTime>
  <Words>622</Words>
  <Application>Microsoft Office PowerPoint</Application>
  <PresentationFormat>Widescreen</PresentationFormat>
  <Paragraphs>272</Paragraphs>
  <Slides>24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Arial Nova Cond</vt:lpstr>
      <vt:lpstr>Calibri</vt:lpstr>
      <vt:lpstr>Courier New</vt:lpstr>
      <vt:lpstr>Garamond</vt:lpstr>
      <vt:lpstr>Gill Sans MT</vt:lpstr>
      <vt:lpstr>Segoe UI Light</vt:lpstr>
      <vt:lpstr>Verdana</vt:lpstr>
      <vt:lpstr>Office Theme</vt:lpstr>
      <vt:lpstr>Unsupervised Graph Network Discrimination </vt:lpstr>
      <vt:lpstr>Introduction</vt:lpstr>
      <vt:lpstr>Hypothesis</vt:lpstr>
      <vt:lpstr>Procedure</vt:lpstr>
      <vt:lpstr>Literature Review</vt:lpstr>
      <vt:lpstr>Literature Review (cont.)</vt:lpstr>
      <vt:lpstr>Selected Datasets</vt:lpstr>
      <vt:lpstr>Selected Centralities</vt:lpstr>
      <vt:lpstr>Ablation Study</vt:lpstr>
      <vt:lpstr>Algorithms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2020-09-24T14:33:21Z</dcterms:created>
  <dcterms:modified xsi:type="dcterms:W3CDTF">2020-09-24T20:33:50Z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